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compatMode="1" autoCompressPictures="0">
  <p:sldMasterIdLst>
    <p:sldMasterId id="2147483733" r:id="rId1"/>
  </p:sldMasterIdLst>
  <p:notesMasterIdLst>
    <p:notesMasterId r:id="rId10"/>
  </p:notesMasterIdLst>
  <p:sldIdLst>
    <p:sldId id="257" r:id="rId2"/>
    <p:sldId id="258" r:id="rId3"/>
    <p:sldId id="259" r:id="rId4"/>
    <p:sldId id="260" r:id="rId5"/>
    <p:sldId id="261" r:id="rId6"/>
    <p:sldId id="266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18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87"/>
    <p:restoredTop sz="82636"/>
  </p:normalViewPr>
  <p:slideViewPr>
    <p:cSldViewPr snapToGrid="0">
      <p:cViewPr varScale="1">
        <p:scale>
          <a:sx n="124" d="100"/>
          <a:sy n="124" d="100"/>
        </p:scale>
        <p:origin x="140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A45F1D-D81B-1D48-9F62-57C8117548D2}" type="datetimeFigureOut">
              <a:rPr lang="en-IL" smtClean="0"/>
              <a:t>03/12/2025</a:t>
            </a:fld>
            <a:endParaRPr lang="en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0AB7-488C-2F42-BA95-0B4233C4A908}" type="slidenum">
              <a:rPr lang="en-IL" smtClean="0"/>
              <a:t>‹#›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55723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en-US" dirty="0"/>
              <a:t>#00458A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1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209782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/>
              <a:t>מטרות בהירות המדגישות זיהוי הסיכונים, כיצד להתנהג כשהסיכונים מתרחשים, ולבסוף ביצוע דיווח לפי נוהל הרכבת</a:t>
            </a:r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2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20207832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dirty="0">
              <a:latin typeface="Assistant" pitchFamily="2" charset="-79"/>
              <a:cs typeface="Assistant" pitchFamily="2" charset="-79"/>
            </a:endParaRPr>
          </a:p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שאלה לקבוצה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:</a:t>
            </a:r>
          </a:p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מה לדעתכם הסיכון שהכי נפוץ בתחנה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?</a:t>
            </a:r>
            <a:endParaRPr lang="he-IL" dirty="0">
              <a:latin typeface="Assistant" pitchFamily="2" charset="-79"/>
              <a:cs typeface="Assistant" pitchFamily="2" charset="-79"/>
            </a:endParaRPr>
          </a:p>
          <a:p>
            <a:pPr algn="r" rtl="1"/>
            <a:endParaRPr lang="he-IL" dirty="0">
              <a:latin typeface="Assistant" pitchFamily="2" charset="-79"/>
              <a:cs typeface="Assistant" pitchFamily="2" charset="-79"/>
            </a:endParaRP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מטרה: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 חיבור מידי ליומיום והעלאת מודעות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.</a:t>
            </a:r>
          </a:p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IL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3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8894787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4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0382980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6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2781234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r>
              <a:rPr lang="he-IL" dirty="0"/>
              <a:t>לשימוש בסוף השיעור</a:t>
            </a:r>
          </a:p>
          <a:p>
            <a:pPr marL="0" algn="r" defTabSz="914400" rtl="1" eaLnBrk="1" latinLnBrk="0" hangingPunct="1"/>
            <a:endParaRPr lang="he-IL" dirty="0"/>
          </a:p>
          <a:p>
            <a:pPr marL="0" algn="r" defTabSz="914400" rtl="1" eaLnBrk="1" latinLnBrk="0" hangingPunct="1"/>
            <a:r>
              <a:rPr lang="he-IL" dirty="0"/>
              <a:t>חומרים נלווים:</a:t>
            </a: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תמונות/איורים מתחנה</a:t>
            </a: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דף נוהל בטיחות בסיסי</a:t>
            </a:r>
          </a:p>
          <a:p>
            <a:pPr marL="171450" indent="-171450" algn="r" rtl="1">
              <a:buFont typeface="Arial" panose="020B0604020202020204" pitchFamily="34" charset="0"/>
              <a:buChar char="•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טופס דיווח אירוע</a:t>
            </a:r>
            <a:endParaRPr lang="en-IL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0AB7-488C-2F42-BA95-0B4233C4A908}" type="slidenum">
              <a:rPr lang="en-IL" smtClean="0"/>
              <a:t>8</a:t>
            </a:fld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176595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4479B-705B-4489-957E-7E8A228BDFA0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007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B66AD-7C08-490A-ADA4-B47E10FB2407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0298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n abstract genetic concept">
            <a:extLst>
              <a:ext uri="{FF2B5EF4-FFF2-40B4-BE49-F238E27FC236}">
                <a16:creationId xmlns:a16="http://schemas.microsoft.com/office/drawing/2014/main" id="{9F06140F-E775-B293-A065-7C14B2AE5D0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</a14:imgLayer>
                </a14:imgProps>
              </a:ext>
            </a:extLst>
          </a:blip>
          <a:srcRect t="26729" b="17021"/>
          <a:stretch>
            <a:fillRect/>
          </a:stretch>
        </p:blipFill>
        <p:spPr>
          <a:xfrm>
            <a:off x="0" y="10"/>
            <a:ext cx="12192000" cy="6857990"/>
          </a:xfrm>
          <a:prstGeom prst="rect">
            <a:avLst/>
          </a:prstGeom>
        </p:spPr>
      </p:pic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95027-4255-49E7-9841-CD21BCC99996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9057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Main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5" y="658368"/>
            <a:ext cx="10890929" cy="1097280"/>
          </a:xfrm>
        </p:spPr>
        <p:txBody>
          <a:bodyPr/>
          <a:lstStyle>
            <a:lvl1pPr>
              <a:defRPr b="0" i="0">
                <a:latin typeface="Assistant" pitchFamily="2" charset="-79"/>
                <a:cs typeface="Assistant" pitchFamily="2" charset="-79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272919"/>
            <a:ext cx="10890928" cy="3566160"/>
          </a:xfrm>
        </p:spPr>
        <p:txBody>
          <a:bodyPr/>
          <a:lstStyle>
            <a:lvl1pPr>
              <a:defRPr b="0" i="0">
                <a:latin typeface="Assistant" pitchFamily="2" charset="-79"/>
                <a:cs typeface="Assistant" pitchFamily="2" charset="-79"/>
              </a:defRPr>
            </a:lvl1pPr>
            <a:lvl2pPr>
              <a:defRPr b="0" i="0">
                <a:latin typeface="Assistant" pitchFamily="2" charset="-79"/>
                <a:cs typeface="Assistant" pitchFamily="2" charset="-79"/>
              </a:defRPr>
            </a:lvl2pPr>
            <a:lvl3pPr>
              <a:defRPr b="0" i="0">
                <a:latin typeface="Assistant" pitchFamily="2" charset="-79"/>
                <a:cs typeface="Assistant" pitchFamily="2" charset="-79"/>
              </a:defRPr>
            </a:lvl3pPr>
            <a:lvl4pPr>
              <a:defRPr b="0" i="0">
                <a:latin typeface="Assistant" pitchFamily="2" charset="-79"/>
                <a:cs typeface="Assistant" pitchFamily="2" charset="-79"/>
              </a:defRPr>
            </a:lvl4pPr>
            <a:lvl5pPr>
              <a:defRPr b="0" i="0">
                <a:latin typeface="Assistant" pitchFamily="2" charset="-79"/>
                <a:cs typeface="Assistant" pitchFamily="2" charset="-79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89F774-3FA6-43B8-9241-99959C8FD463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47A1AE4C-8114-9D22-9829-7EA654684A73}"/>
              </a:ext>
            </a:extLst>
          </p:cNvPr>
          <p:cNvSpPr/>
          <p:nvPr userDrawn="1"/>
        </p:nvSpPr>
        <p:spPr>
          <a:xfrm>
            <a:off x="-838198" y="5695294"/>
            <a:ext cx="13284200" cy="2325412"/>
          </a:xfrm>
          <a:prstGeom prst="ellipse">
            <a:avLst/>
          </a:prstGeom>
          <a:solidFill>
            <a:schemeClr val="tx2">
              <a:lumMod val="90000"/>
              <a:lumOff val="10000"/>
              <a:alpha val="85156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4145609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extBubble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15BF18-0007-481C-AA29-413124BC3EE7}" type="datetime1">
              <a:rPr lang="en-US" smtClean="0"/>
              <a:t>12/3/25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ound Diagonal Corner Rectangle 5">
            <a:extLst>
              <a:ext uri="{FF2B5EF4-FFF2-40B4-BE49-F238E27FC236}">
                <a16:creationId xmlns:a16="http://schemas.microsoft.com/office/drawing/2014/main" id="{B0B1F1D4-2F46-9905-8212-071EE7BE3E40}"/>
              </a:ext>
            </a:extLst>
          </p:cNvPr>
          <p:cNvSpPr/>
          <p:nvPr userDrawn="1"/>
        </p:nvSpPr>
        <p:spPr>
          <a:xfrm>
            <a:off x="5948067" y="2068711"/>
            <a:ext cx="5496320" cy="2174516"/>
          </a:xfrm>
          <a:prstGeom prst="round2DiagRect">
            <a:avLst>
              <a:gd name="adj1" fmla="val 16667"/>
              <a:gd name="adj2" fmla="val 41124"/>
            </a:avLst>
          </a:prstGeom>
          <a:solidFill>
            <a:schemeClr val="tx2">
              <a:lumMod val="90000"/>
              <a:lumOff val="10000"/>
              <a:alpha val="8512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7722429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LittleSto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504452-5DCC-4FE2-A5C9-8A5EF6714D65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olded Corner 8">
            <a:extLst>
              <a:ext uri="{FF2B5EF4-FFF2-40B4-BE49-F238E27FC236}">
                <a16:creationId xmlns:a16="http://schemas.microsoft.com/office/drawing/2014/main" id="{8B40F53F-FE1E-2CD1-0FAA-70135DF6E8C9}"/>
              </a:ext>
            </a:extLst>
          </p:cNvPr>
          <p:cNvSpPr/>
          <p:nvPr userDrawn="1"/>
        </p:nvSpPr>
        <p:spPr>
          <a:xfrm>
            <a:off x="1775883" y="2370667"/>
            <a:ext cx="8640233" cy="1337733"/>
          </a:xfrm>
          <a:prstGeom prst="foldedCorner">
            <a:avLst/>
          </a:prstGeom>
          <a:solidFill>
            <a:schemeClr val="tx2">
              <a:lumMod val="90000"/>
              <a:lumOff val="10000"/>
              <a:alpha val="85099"/>
            </a:schemeClr>
          </a:solidFill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3025932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35" y="344432"/>
            <a:ext cx="10890929" cy="10972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9ABC2-0180-4F3A-A895-A85BC724D472}" type="datetime1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ound Diagonal Corner Rectangle 7">
            <a:extLst>
              <a:ext uri="{FF2B5EF4-FFF2-40B4-BE49-F238E27FC236}">
                <a16:creationId xmlns:a16="http://schemas.microsoft.com/office/drawing/2014/main" id="{48DAB08F-6045-38E9-F3ED-484CB3B5B0AF}"/>
              </a:ext>
            </a:extLst>
          </p:cNvPr>
          <p:cNvSpPr/>
          <p:nvPr userDrawn="1"/>
        </p:nvSpPr>
        <p:spPr>
          <a:xfrm>
            <a:off x="6842589" y="1879145"/>
            <a:ext cx="3094169" cy="1360289"/>
          </a:xfrm>
          <a:prstGeom prst="round2DiagRect">
            <a:avLst>
              <a:gd name="adj1" fmla="val 16667"/>
              <a:gd name="adj2" fmla="val 41124"/>
            </a:avLst>
          </a:prstGeom>
          <a:solidFill>
            <a:schemeClr val="tx2">
              <a:lumMod val="90000"/>
              <a:lumOff val="10000"/>
              <a:alpha val="8512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  <p:sp>
        <p:nvSpPr>
          <p:cNvPr id="9" name="Round Diagonal Corner Rectangle 8">
            <a:extLst>
              <a:ext uri="{FF2B5EF4-FFF2-40B4-BE49-F238E27FC236}">
                <a16:creationId xmlns:a16="http://schemas.microsoft.com/office/drawing/2014/main" id="{9316FF97-D7CF-AEC0-1799-6CE8E05C9CD7}"/>
              </a:ext>
            </a:extLst>
          </p:cNvPr>
          <p:cNvSpPr/>
          <p:nvPr userDrawn="1"/>
        </p:nvSpPr>
        <p:spPr>
          <a:xfrm>
            <a:off x="6095999" y="3878483"/>
            <a:ext cx="3094169" cy="1360289"/>
          </a:xfrm>
          <a:prstGeom prst="round2DiagRect">
            <a:avLst>
              <a:gd name="adj1" fmla="val 16667"/>
              <a:gd name="adj2" fmla="val 41124"/>
            </a:avLst>
          </a:prstGeom>
          <a:solidFill>
            <a:schemeClr val="tx2">
              <a:lumMod val="90000"/>
              <a:lumOff val="10000"/>
              <a:alpha val="8512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  <p:sp>
        <p:nvSpPr>
          <p:cNvPr id="10" name="Round Diagonal Corner Rectangle 9">
            <a:extLst>
              <a:ext uri="{FF2B5EF4-FFF2-40B4-BE49-F238E27FC236}">
                <a16:creationId xmlns:a16="http://schemas.microsoft.com/office/drawing/2014/main" id="{BAAA57EF-1046-F68C-512E-111ED135F449}"/>
              </a:ext>
            </a:extLst>
          </p:cNvPr>
          <p:cNvSpPr/>
          <p:nvPr userDrawn="1"/>
        </p:nvSpPr>
        <p:spPr>
          <a:xfrm>
            <a:off x="2971763" y="1879145"/>
            <a:ext cx="3094169" cy="1360289"/>
          </a:xfrm>
          <a:prstGeom prst="round2DiagRect">
            <a:avLst>
              <a:gd name="adj1" fmla="val 16667"/>
              <a:gd name="adj2" fmla="val 41124"/>
            </a:avLst>
          </a:prstGeom>
          <a:solidFill>
            <a:schemeClr val="tx2">
              <a:lumMod val="90000"/>
              <a:lumOff val="10000"/>
              <a:alpha val="8512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  <p:sp>
        <p:nvSpPr>
          <p:cNvPr id="11" name="Round Diagonal Corner Rectangle 10">
            <a:extLst>
              <a:ext uri="{FF2B5EF4-FFF2-40B4-BE49-F238E27FC236}">
                <a16:creationId xmlns:a16="http://schemas.microsoft.com/office/drawing/2014/main" id="{33474DBB-7DBC-9972-CB4D-39993EE32AEF}"/>
              </a:ext>
            </a:extLst>
          </p:cNvPr>
          <p:cNvSpPr/>
          <p:nvPr userDrawn="1"/>
        </p:nvSpPr>
        <p:spPr>
          <a:xfrm>
            <a:off x="2272365" y="3878482"/>
            <a:ext cx="3094169" cy="1360289"/>
          </a:xfrm>
          <a:prstGeom prst="round2DiagRect">
            <a:avLst>
              <a:gd name="adj1" fmla="val 16667"/>
              <a:gd name="adj2" fmla="val 41124"/>
            </a:avLst>
          </a:prstGeom>
          <a:solidFill>
            <a:schemeClr val="tx2">
              <a:lumMod val="90000"/>
              <a:lumOff val="10000"/>
              <a:alpha val="8512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</p:spTree>
    <p:extLst>
      <p:ext uri="{BB962C8B-B14F-4D97-AF65-F5344CB8AC3E}">
        <p14:creationId xmlns:p14="http://schemas.microsoft.com/office/powerpoint/2010/main" val="1388271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EEA9BA-4E8F-439E-BEA4-91FBA01E3F5F}" type="datetime1">
              <a:rPr lang="en-US" smtClean="0"/>
              <a:t>12/3/25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7593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1" eaLnBrk="1" latinLnBrk="0" hangingPunct="1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E9870-3748-43AD-B547-02A075CB4A1D}" type="datetime1">
              <a:rPr lang="en-US" smtClean="0"/>
              <a:t>12/3/25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597F02-8A4E-5F23-86DF-60094BAAAB34}"/>
              </a:ext>
            </a:extLst>
          </p:cNvPr>
          <p:cNvSpPr txBox="1"/>
          <p:nvPr userDrawn="1"/>
        </p:nvSpPr>
        <p:spPr>
          <a:xfrm>
            <a:off x="1912883" y="1748641"/>
            <a:ext cx="9238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 </a:t>
            </a:r>
            <a:endParaRPr lang="en-IL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EC2441-DB97-E106-E3CA-697EA00A0A0C}"/>
              </a:ext>
            </a:extLst>
          </p:cNvPr>
          <p:cNvSpPr txBox="1"/>
          <p:nvPr userDrawn="1"/>
        </p:nvSpPr>
        <p:spPr>
          <a:xfrm>
            <a:off x="6947338" y="1281667"/>
            <a:ext cx="4204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 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399035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E7897-33C5-4F1A-9307-D068E37F3DC7}" type="datetime1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539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E171BA-CC09-47C8-A6DF-F5C5CB59CEEC}" type="datetime1">
              <a:rPr lang="en-US" smtClean="0"/>
              <a:t>12/3/25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868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DA38F49-B3E2-4BF0-BEC7-C30D34ABBB8D}" type="datetime1">
              <a:rPr lang="en-US" smtClean="0"/>
              <a:t>12/3/25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89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32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1" r:id="rId10"/>
    <p:sldLayoutId id="214748373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0" i="0" kern="1200">
          <a:solidFill>
            <a:schemeClr val="tx1"/>
          </a:solidFill>
          <a:latin typeface="Assistant" pitchFamily="2" charset="-79"/>
          <a:ea typeface="+mj-ea"/>
          <a:cs typeface="Assistant" pitchFamily="2" charset="-79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Assistant" pitchFamily="2" charset="-79"/>
          <a:ea typeface="+mn-ea"/>
          <a:cs typeface="Assistant" pitchFamily="2" charset="-79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Assistant" pitchFamily="2" charset="-79"/>
          <a:ea typeface="+mn-ea"/>
          <a:cs typeface="Assistant" pitchFamily="2" charset="-79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b="0" i="0" kern="1200">
          <a:solidFill>
            <a:schemeClr val="tx1"/>
          </a:solidFill>
          <a:latin typeface="Assistant" pitchFamily="2" charset="-79"/>
          <a:ea typeface="+mn-ea"/>
          <a:cs typeface="Assistant" pitchFamily="2" charset="-79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ssistant" pitchFamily="2" charset="-79"/>
          <a:ea typeface="+mn-ea"/>
          <a:cs typeface="Assistant" pitchFamily="2" charset="-79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b="0" i="0" kern="1200">
          <a:solidFill>
            <a:schemeClr val="tx1"/>
          </a:solidFill>
          <a:latin typeface="Assistant" pitchFamily="2" charset="-79"/>
          <a:ea typeface="+mn-ea"/>
          <a:cs typeface="Assistant" pitchFamily="2" charset="-79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CAA1AE3-99CB-39DF-5542-01254E201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76496" y="1995917"/>
            <a:ext cx="6076139" cy="2159245"/>
          </a:xfrm>
        </p:spPr>
        <p:txBody>
          <a:bodyPr/>
          <a:lstStyle/>
          <a:p>
            <a:pPr algn="r" rtl="1"/>
            <a:r>
              <a:rPr lang="he-IL" dirty="0"/>
              <a:t>קהל יעד: עובדים חדשים בתחנה / שירות / תפעול</a:t>
            </a:r>
            <a:endParaRPr lang="en-IL" dirty="0"/>
          </a:p>
          <a:p>
            <a:pPr algn="r" rtl="1"/>
            <a:r>
              <a:rPr lang="he-IL" dirty="0"/>
              <a:t>משך: 35–40 דקות</a:t>
            </a:r>
            <a:endParaRPr lang="en-IL" dirty="0"/>
          </a:p>
          <a:p>
            <a:pPr algn="r" rtl="1"/>
            <a:r>
              <a:rPr lang="he-IL" dirty="0"/>
              <a:t>סוג התוצר: מסורתי (מערך שיעור)</a:t>
            </a:r>
            <a:endParaRPr lang="en-I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2331A4-A3E5-31ED-0AE8-8926DF59C398}"/>
              </a:ext>
            </a:extLst>
          </p:cNvPr>
          <p:cNvSpPr txBox="1"/>
          <p:nvPr/>
        </p:nvSpPr>
        <p:spPr>
          <a:xfrm>
            <a:off x="8154922" y="0"/>
            <a:ext cx="403707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שיעור בטיחות בתחנות רכבת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21C16079-7884-42C9-19B4-73E7D8067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0110" y="658368"/>
            <a:ext cx="3301354" cy="739508"/>
          </a:xfrm>
        </p:spPr>
        <p:txBody>
          <a:bodyPr/>
          <a:lstStyle/>
          <a:p>
            <a:pPr algn="r" defTabSz="914400" rtl="1" eaLnBrk="1" latinLnBrk="0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he-IL" dirty="0"/>
              <a:t>הבטיחות שלנו</a:t>
            </a:r>
            <a:endParaRPr lang="en-IL" dirty="0"/>
          </a:p>
        </p:txBody>
      </p:sp>
      <p:pic>
        <p:nvPicPr>
          <p:cNvPr id="3" name="Picture 2" descr="A person walking in a train station&#10;&#10;AI-generated content may be incorrect.">
            <a:extLst>
              <a:ext uri="{FF2B5EF4-FFF2-40B4-BE49-F238E27FC236}">
                <a16:creationId xmlns:a16="http://schemas.microsoft.com/office/drawing/2014/main" id="{01B2CC67-01B1-B3C8-D369-472FB8D84E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0638" y="1930980"/>
            <a:ext cx="4502746" cy="2996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9661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A55EEB5A-1D49-D719-4F9B-07BF3F9A8120}"/>
              </a:ext>
            </a:extLst>
          </p:cNvPr>
          <p:cNvSpPr txBox="1">
            <a:spLocks/>
          </p:cNvSpPr>
          <p:nvPr/>
        </p:nvSpPr>
        <p:spPr>
          <a:xfrm>
            <a:off x="5609690" y="1992185"/>
            <a:ext cx="5536529" cy="232756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87000"/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Assistant" pitchFamily="2" charset="-79"/>
                <a:ea typeface="+mn-ea"/>
                <a:cs typeface="Assistant" pitchFamily="2" charset="-79"/>
              </a:defRPr>
            </a:lvl1pPr>
            <a:lvl2pPr marL="493776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Assistant" pitchFamily="2" charset="-79"/>
                <a:ea typeface="+mn-ea"/>
                <a:cs typeface="Assistant" pitchFamily="2" charset="-79"/>
              </a:defRPr>
            </a:lvl2pPr>
            <a:lvl3pPr marL="73152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600" b="0" i="0" kern="1200">
                <a:solidFill>
                  <a:schemeClr val="tx1"/>
                </a:solidFill>
                <a:latin typeface="Assistant" pitchFamily="2" charset="-79"/>
                <a:ea typeface="+mn-ea"/>
                <a:cs typeface="Assistant" pitchFamily="2" charset="-79"/>
              </a:defRPr>
            </a:lvl3pPr>
            <a:lvl4pPr marL="1051560" indent="-28575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Assistant" pitchFamily="2" charset="-79"/>
                <a:ea typeface="+mn-ea"/>
                <a:cs typeface="Assistant" pitchFamily="2" charset="-79"/>
              </a:defRPr>
            </a:lvl4pPr>
            <a:lvl5pPr marL="1298448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87000"/>
              <a:buFont typeface="Arial" panose="020B0604020202020204" pitchFamily="34" charset="0"/>
              <a:buChar char="•"/>
              <a:defRPr sz="1400" b="0" i="0" kern="1200">
                <a:solidFill>
                  <a:schemeClr val="tx1"/>
                </a:solidFill>
                <a:latin typeface="Assistant" pitchFamily="2" charset="-79"/>
                <a:ea typeface="+mn-ea"/>
                <a:cs typeface="Assistant" pitchFamily="2" charset="-79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rtl="1">
              <a:buNone/>
            </a:pPr>
            <a:endParaRPr lang="en-IL" sz="1800" dirty="0">
              <a:solidFill>
                <a:schemeClr val="bg1"/>
              </a:solidFill>
            </a:endParaRPr>
          </a:p>
          <a:p>
            <a:pPr algn="r" rtl="1"/>
            <a:r>
              <a:rPr lang="he-IL" sz="1800" b="1" dirty="0">
                <a:solidFill>
                  <a:schemeClr val="bg1"/>
                </a:solidFill>
              </a:rPr>
              <a:t>לזהות</a:t>
            </a:r>
            <a:r>
              <a:rPr lang="he-IL" sz="1800" dirty="0">
                <a:solidFill>
                  <a:schemeClr val="bg1"/>
                </a:solidFill>
              </a:rPr>
              <a:t> את ארבעת סיכוני הבטיחות הנפוצים בסביבת תחנה</a:t>
            </a:r>
            <a:r>
              <a:rPr lang="en-IL" sz="1800" dirty="0">
                <a:solidFill>
                  <a:schemeClr val="bg1"/>
                </a:solidFill>
              </a:rPr>
              <a:t>.</a:t>
            </a:r>
          </a:p>
          <a:p>
            <a:pPr algn="r" rtl="1"/>
            <a:r>
              <a:rPr lang="he-IL" sz="1800" b="1" dirty="0">
                <a:solidFill>
                  <a:schemeClr val="bg1"/>
                </a:solidFill>
              </a:rPr>
              <a:t>ליישם</a:t>
            </a:r>
            <a:r>
              <a:rPr lang="he-IL" sz="1800" dirty="0">
                <a:solidFill>
                  <a:schemeClr val="bg1"/>
                </a:solidFill>
              </a:rPr>
              <a:t> הנחיות חובה להתנהגות בטוחה בקרבת מסילה</a:t>
            </a:r>
            <a:r>
              <a:rPr lang="en-IL" sz="1800" dirty="0">
                <a:solidFill>
                  <a:schemeClr val="bg1"/>
                </a:solidFill>
              </a:rPr>
              <a:t>.</a:t>
            </a:r>
            <a:endParaRPr lang="he-IL" sz="1800" dirty="0">
              <a:solidFill>
                <a:schemeClr val="bg1"/>
              </a:solidFill>
            </a:endParaRPr>
          </a:p>
          <a:p>
            <a:pPr algn="r" rtl="1"/>
            <a:r>
              <a:rPr lang="he-IL" sz="1800" b="1" dirty="0">
                <a:solidFill>
                  <a:schemeClr val="bg1"/>
                </a:solidFill>
              </a:rPr>
              <a:t>לבצע</a:t>
            </a:r>
            <a:r>
              <a:rPr lang="he-IL" sz="1800" dirty="0">
                <a:solidFill>
                  <a:schemeClr val="bg1"/>
                </a:solidFill>
              </a:rPr>
              <a:t> דיווח ראשוני על אירוע חריג בהתאם לנוהל.</a:t>
            </a:r>
            <a:endParaRPr lang="en-IL" sz="18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7DA7A92-0C8E-D5C4-4988-DAAEB3A7C838}"/>
              </a:ext>
            </a:extLst>
          </p:cNvPr>
          <p:cNvSpPr txBox="1"/>
          <p:nvPr/>
        </p:nvSpPr>
        <p:spPr>
          <a:xfrm>
            <a:off x="10037379" y="0"/>
            <a:ext cx="2154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1. מטרות השיעור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83D12F-B508-2C1E-67BA-60E76FB8AE2D}"/>
              </a:ext>
            </a:extLst>
          </p:cNvPr>
          <p:cNvSpPr txBox="1"/>
          <p:nvPr/>
        </p:nvSpPr>
        <p:spPr>
          <a:xfrm>
            <a:off x="8301519" y="1284430"/>
            <a:ext cx="28447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בתום השיעור הלומד יוכל: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pic>
        <p:nvPicPr>
          <p:cNvPr id="11" name="Picture 10" descr="A red and white target with darts&#10;&#10;AI-generated content may be incorrect.">
            <a:extLst>
              <a:ext uri="{FF2B5EF4-FFF2-40B4-BE49-F238E27FC236}">
                <a16:creationId xmlns:a16="http://schemas.microsoft.com/office/drawing/2014/main" id="{EC424E30-2ED8-4C28-967E-057F4592F4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225282" flipH="1">
            <a:off x="1205722" y="1694703"/>
            <a:ext cx="346396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8595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B0509A-BAD4-C016-B829-AB2FDCA6D776}"/>
              </a:ext>
            </a:extLst>
          </p:cNvPr>
          <p:cNvSpPr txBox="1"/>
          <p:nvPr/>
        </p:nvSpPr>
        <p:spPr>
          <a:xfrm>
            <a:off x="1981436" y="2414747"/>
            <a:ext cx="822912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en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 </a:t>
            </a:r>
          </a:p>
          <a:p>
            <a:pPr algn="ctr" rtl="1"/>
            <a:r>
              <a:rPr lang="en-US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“</a:t>
            </a:r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עובד חדש הבחין בנוסע עומד צמוד לקו הצהוב </a:t>
            </a:r>
            <a:r>
              <a:rPr lang="he-IL" sz="2000" b="1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בזמן כניסת רכבת</a:t>
            </a:r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 </a:t>
            </a:r>
            <a:endParaRPr lang="en-US" sz="2000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algn="ctr" rtl="1"/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העובד סימן לו להתרחק, ובכך מנע כמעט</a:t>
            </a:r>
            <a:r>
              <a:rPr lang="en-US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 </a:t>
            </a:r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תאונה. כל זה בגלל ערנות פשוטה</a:t>
            </a:r>
            <a:r>
              <a:rPr lang="en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.”</a:t>
            </a:r>
          </a:p>
          <a:p>
            <a:pPr algn="r" rtl="1"/>
            <a:r>
              <a:rPr lang="en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 </a:t>
            </a:r>
            <a:endParaRPr lang="he-IL" sz="2000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algn="r" rtl="1"/>
            <a:r>
              <a:rPr lang="en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F39D23E-C725-8F90-0C98-4D0525F169E4}"/>
              </a:ext>
            </a:extLst>
          </p:cNvPr>
          <p:cNvSpPr txBox="1"/>
          <p:nvPr/>
        </p:nvSpPr>
        <p:spPr>
          <a:xfrm>
            <a:off x="10037379" y="0"/>
            <a:ext cx="21546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2. פתיחה (5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7E11CE-D8C0-E78E-8214-350302297FFB}"/>
              </a:ext>
            </a:extLst>
          </p:cNvPr>
          <p:cNvSpPr txBox="1"/>
          <p:nvPr/>
        </p:nvSpPr>
        <p:spPr>
          <a:xfrm>
            <a:off x="8807647" y="1284430"/>
            <a:ext cx="23385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סיפור קצר: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745130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41D664-18BB-281C-63E2-8E7293A45295}"/>
              </a:ext>
            </a:extLst>
          </p:cNvPr>
          <p:cNvSpPr txBox="1"/>
          <p:nvPr/>
        </p:nvSpPr>
        <p:spPr>
          <a:xfrm>
            <a:off x="6096000" y="1681777"/>
            <a:ext cx="505547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sz="2000" dirty="0">
                <a:latin typeface="Assistant" pitchFamily="2" charset="-79"/>
                <a:cs typeface="Assistant" pitchFamily="2" charset="-79"/>
              </a:rPr>
              <a:t>סיכונים מרכזיים:</a:t>
            </a:r>
            <a:r>
              <a:rPr lang="en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 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55044A-26BE-FB06-A6E1-EAAE8DFAAC4C}"/>
              </a:ext>
            </a:extLst>
          </p:cNvPr>
          <p:cNvSpPr txBox="1"/>
          <p:nvPr/>
        </p:nvSpPr>
        <p:spPr>
          <a:xfrm>
            <a:off x="9585433" y="0"/>
            <a:ext cx="2606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3. גוף השיעור (25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CEE155E-9A8D-C8E6-CDCD-68D84518042F}"/>
              </a:ext>
            </a:extLst>
          </p:cNvPr>
          <p:cNvSpPr txBox="1"/>
          <p:nvPr/>
        </p:nvSpPr>
        <p:spPr>
          <a:xfrm>
            <a:off x="6947338" y="1281667"/>
            <a:ext cx="42041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חלק א: זיהוי סיכונים נפוצים (10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83D8EF0-8B53-51BE-FE7F-E6ECE91EBDEF}"/>
              </a:ext>
            </a:extLst>
          </p:cNvPr>
          <p:cNvSpPr txBox="1"/>
          <p:nvPr/>
        </p:nvSpPr>
        <p:spPr>
          <a:xfrm>
            <a:off x="4580857" y="4869928"/>
            <a:ext cx="6642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פעילות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:</a:t>
            </a:r>
          </a:p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הצגת 3–4 תמונות של תחנה ובקשה מהלומדים להצביע על הסיכון בכל תמונה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3882AE-1F59-6484-7429-B137F7252B07}"/>
              </a:ext>
            </a:extLst>
          </p:cNvPr>
          <p:cNvSpPr txBox="1"/>
          <p:nvPr/>
        </p:nvSpPr>
        <p:spPr>
          <a:xfrm>
            <a:off x="7022844" y="2481997"/>
            <a:ext cx="420055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עמידה קרובה מדי לקו הצהוב</a:t>
            </a:r>
            <a:endParaRPr lang="en-IL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החלקה מרטיבות/ניקיון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עצמים חשודים / מטענים ללא בעלים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עומס נוסעים והתקהלות בשעות השיא</a:t>
            </a:r>
          </a:p>
        </p:txBody>
      </p:sp>
      <p:pic>
        <p:nvPicPr>
          <p:cNvPr id="7" name="Picture 6" descr="A train in a station&#10;&#10;AI-generated content may be incorrect.">
            <a:extLst>
              <a:ext uri="{FF2B5EF4-FFF2-40B4-BE49-F238E27FC236}">
                <a16:creationId xmlns:a16="http://schemas.microsoft.com/office/drawing/2014/main" id="{B6646303-F5DC-38C2-368D-43593AD23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033" y="1681777"/>
            <a:ext cx="4646559" cy="309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969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DCDC9E54-3801-3167-243F-68F11E521212}"/>
              </a:ext>
            </a:extLst>
          </p:cNvPr>
          <p:cNvSpPr txBox="1"/>
          <p:nvPr/>
        </p:nvSpPr>
        <p:spPr>
          <a:xfrm>
            <a:off x="5712431" y="1281667"/>
            <a:ext cx="543904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חלק ב: התנהלות בטוחה בסביבת המסילה (10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24849CB-43BB-D5C7-A0E7-EC7FECEC29C7}"/>
              </a:ext>
            </a:extLst>
          </p:cNvPr>
          <p:cNvSpPr txBox="1"/>
          <p:nvPr/>
        </p:nvSpPr>
        <p:spPr>
          <a:xfrm>
            <a:off x="5222223" y="4879707"/>
            <a:ext cx="5990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תרגול קצר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:</a:t>
            </a:r>
          </a:p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המנחה מתאר סיטואציות (לדוגמה: “נוסע ממהר ורץ לקו הצהוב</a:t>
            </a:r>
            <a:r>
              <a:rPr lang="en-US" dirty="0">
                <a:latin typeface="Assistant" pitchFamily="2" charset="-79"/>
                <a:cs typeface="Assistant" pitchFamily="2" charset="-79"/>
              </a:rPr>
              <a:t>”</a:t>
            </a:r>
            <a:r>
              <a:rPr lang="he-IL" dirty="0">
                <a:latin typeface="Assistant" pitchFamily="2" charset="-79"/>
                <a:cs typeface="Assistant" pitchFamily="2" charset="-79"/>
              </a:rPr>
              <a:t>)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.</a:t>
            </a:r>
          </a:p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הלומדים עונים: בטוח / לא בטוח + הסבר קצר</a:t>
            </a:r>
            <a:r>
              <a:rPr lang="en-IL" dirty="0">
                <a:latin typeface="Assistant" pitchFamily="2" charset="-79"/>
                <a:cs typeface="Assistant" pitchFamily="2" charset="-79"/>
              </a:rPr>
              <a:t>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CD4A65C-5161-C52C-4060-41EE90DEDF12}"/>
              </a:ext>
            </a:extLst>
          </p:cNvPr>
          <p:cNvSpPr txBox="1"/>
          <p:nvPr/>
        </p:nvSpPr>
        <p:spPr>
          <a:xfrm>
            <a:off x="9585433" y="0"/>
            <a:ext cx="2606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3. גוף השיעור (25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106D3CA-4606-6DFD-262B-62393087925C}"/>
              </a:ext>
            </a:extLst>
          </p:cNvPr>
          <p:cNvSpPr txBox="1"/>
          <p:nvPr/>
        </p:nvSpPr>
        <p:spPr>
          <a:xfrm>
            <a:off x="6096000" y="2403579"/>
            <a:ext cx="511712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שמירה על מרחק בטוח בכל זמן</a:t>
            </a:r>
            <a:r>
              <a:rPr lang="en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לא יורדים למסילה ללא הרשאה/נוהל</a:t>
            </a:r>
            <a:r>
              <a:rPr lang="en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עצירה, מבט סביב, וגם בזמן תנועת הרכבת:</a:t>
            </a:r>
          </a:p>
          <a:p>
            <a:pPr lvl="1"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שמירה על קשר עין עם הרכבת</a:t>
            </a:r>
            <a:r>
              <a:rPr lang="en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</a:t>
            </a:r>
            <a:endParaRPr lang="he-IL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lvl="1"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4. בזמן תפעול: עמידה במקומות מסומנים בלבד</a:t>
            </a:r>
            <a:r>
              <a:rPr lang="en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D36F769-9506-BB04-90F8-AD8B43299A9B}"/>
              </a:ext>
            </a:extLst>
          </p:cNvPr>
          <p:cNvSpPr txBox="1"/>
          <p:nvPr/>
        </p:nvSpPr>
        <p:spPr>
          <a:xfrm>
            <a:off x="6645667" y="1670649"/>
            <a:ext cx="450581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ארבעת עקרונות הזהב: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pic>
        <p:nvPicPr>
          <p:cNvPr id="5" name="Picture 4" descr="A train station with a light shining through the ceiling&#10;&#10;AI-generated content may be incorrect.">
            <a:extLst>
              <a:ext uri="{FF2B5EF4-FFF2-40B4-BE49-F238E27FC236}">
                <a16:creationId xmlns:a16="http://schemas.microsoft.com/office/drawing/2014/main" id="{389B27B9-4BD1-386C-6293-830FB245C7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034" y="1681777"/>
            <a:ext cx="4643561" cy="309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43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53A765-78A6-4466-3484-5A84704FA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C56F50E7-5926-296F-38B3-89A7BA4E182B}"/>
              </a:ext>
            </a:extLst>
          </p:cNvPr>
          <p:cNvSpPr txBox="1"/>
          <p:nvPr/>
        </p:nvSpPr>
        <p:spPr>
          <a:xfrm>
            <a:off x="4941869" y="1281667"/>
            <a:ext cx="62096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חלק ג: דיווח על אירוע בטיחות לפי ארבעת השלבים  (5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B34F61-6EB3-D834-B972-6AB67481BDEA}"/>
              </a:ext>
            </a:extLst>
          </p:cNvPr>
          <p:cNvSpPr txBox="1"/>
          <p:nvPr/>
        </p:nvSpPr>
        <p:spPr>
          <a:xfrm>
            <a:off x="9585433" y="0"/>
            <a:ext cx="2606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3. גוף השיעור (25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F3E001F-0CC3-5943-5F20-FD7F77ECFF75}"/>
              </a:ext>
            </a:extLst>
          </p:cNvPr>
          <p:cNvSpPr txBox="1"/>
          <p:nvPr/>
        </p:nvSpPr>
        <p:spPr>
          <a:xfrm>
            <a:off x="7350686" y="1949841"/>
            <a:ext cx="2040943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ctr" defTabSz="457200" rtl="1" eaLnBrk="1" latinLnBrk="0" hangingPunct="1"/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זיהוי</a:t>
            </a:r>
          </a:p>
          <a:p>
            <a:pPr marL="0" algn="ctr" defTabSz="457200" rtl="1" eaLnBrk="1" latinLnBrk="0" hangingPunct="1"/>
            <a:endParaRPr lang="he-IL" dirty="0"/>
          </a:p>
          <a:p>
            <a:pPr marL="0" algn="r" defTabSz="457200" rtl="1" eaLnBrk="1" latinLnBrk="0" hangingPunct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מה קרה?</a:t>
            </a:r>
          </a:p>
          <a:p>
            <a:pPr marL="0" algn="r" defTabSz="457200" rtl="1" eaLnBrk="1" latinLnBrk="0" hangingPunct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 איפה קרה ומי מעורב?</a:t>
            </a:r>
            <a:endParaRPr lang="en-IL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5096019-2956-3997-7534-0C0C1A440964}"/>
              </a:ext>
            </a:extLst>
          </p:cNvPr>
          <p:cNvSpPr txBox="1"/>
          <p:nvPr/>
        </p:nvSpPr>
        <p:spPr>
          <a:xfrm>
            <a:off x="3410608" y="1949841"/>
            <a:ext cx="201508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rtl="1"/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הבטחת הבטיחות</a:t>
            </a:r>
          </a:p>
          <a:p>
            <a:pPr algn="r" rtl="1"/>
            <a:endParaRPr lang="he-IL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לא להתקרב למסילה</a:t>
            </a:r>
          </a:p>
          <a:p>
            <a:pPr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 ולרכבת בתנועה.</a:t>
            </a:r>
            <a:endParaRPr lang="en-IL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B89503-17DC-AF2D-09E5-B37252FB2E26}"/>
              </a:ext>
            </a:extLst>
          </p:cNvPr>
          <p:cNvSpPr txBox="1"/>
          <p:nvPr/>
        </p:nvSpPr>
        <p:spPr>
          <a:xfrm>
            <a:off x="6253675" y="3998803"/>
            <a:ext cx="246908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דיווח מהיר</a:t>
            </a:r>
          </a:p>
          <a:p>
            <a:pPr marL="0" algn="ctr" defTabSz="457200" rtl="1" eaLnBrk="1" latinLnBrk="0" hangingPunct="1"/>
            <a:endParaRPr lang="he-IL" dirty="0"/>
          </a:p>
          <a:p>
            <a:pPr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למנהל התחנה </a:t>
            </a:r>
            <a:r>
              <a:rPr lang="en-US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/</a:t>
            </a: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לאחראי המשמרת</a:t>
            </a:r>
            <a:r>
              <a:rPr lang="en-US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 </a:t>
            </a:r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לפי הזמינות</a:t>
            </a:r>
            <a:r>
              <a:rPr lang="en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F25C597-8B5E-7250-C0C4-9A9468122BCA}"/>
              </a:ext>
            </a:extLst>
          </p:cNvPr>
          <p:cNvSpPr txBox="1"/>
          <p:nvPr/>
        </p:nvSpPr>
        <p:spPr>
          <a:xfrm>
            <a:off x="2553266" y="3978255"/>
            <a:ext cx="2469086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he-IL" sz="2000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תיעוד</a:t>
            </a:r>
          </a:p>
          <a:p>
            <a:pPr marL="0" algn="ctr" defTabSz="457200" rtl="1" eaLnBrk="1" latinLnBrk="0" hangingPunct="1"/>
            <a:endParaRPr lang="he-IL" sz="2000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  <a:p>
            <a:pPr algn="r" rtl="1"/>
            <a:r>
              <a:rPr lang="he-IL" dirty="0">
                <a:solidFill>
                  <a:schemeClr val="bg1"/>
                </a:solidFill>
                <a:latin typeface="Assistant" pitchFamily="2" charset="-79"/>
                <a:cs typeface="Assistant" pitchFamily="2" charset="-79"/>
              </a:rPr>
              <a:t>תיעוד קצר של האירוע לפי סדר ההתרחשות.</a:t>
            </a:r>
            <a:endParaRPr lang="en-IL" dirty="0">
              <a:solidFill>
                <a:schemeClr val="bg1"/>
              </a:solidFill>
              <a:latin typeface="Assistant" pitchFamily="2" charset="-79"/>
              <a:cs typeface="Assistan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310472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4EA60E-F57F-EF03-8E1E-FAB03BE74C9E}"/>
              </a:ext>
            </a:extLst>
          </p:cNvPr>
          <p:cNvSpPr txBox="1"/>
          <p:nvPr/>
        </p:nvSpPr>
        <p:spPr>
          <a:xfrm>
            <a:off x="9585433" y="0"/>
            <a:ext cx="26065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4. סיכום (5 דקות)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E28C093-1B4D-D557-C0C1-4F04C9A2F9E7}"/>
              </a:ext>
            </a:extLst>
          </p:cNvPr>
          <p:cNvSpPr txBox="1"/>
          <p:nvPr/>
        </p:nvSpPr>
        <p:spPr>
          <a:xfrm>
            <a:off x="6442841" y="1281667"/>
            <a:ext cx="4708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מה למדנו בשיעור?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6" name="Data 5">
            <a:extLst>
              <a:ext uri="{FF2B5EF4-FFF2-40B4-BE49-F238E27FC236}">
                <a16:creationId xmlns:a16="http://schemas.microsoft.com/office/drawing/2014/main" id="{0283F96B-9E99-C6F3-76C2-934AC9161782}"/>
              </a:ext>
            </a:extLst>
          </p:cNvPr>
          <p:cNvSpPr/>
          <p:nvPr/>
        </p:nvSpPr>
        <p:spPr>
          <a:xfrm>
            <a:off x="7717232" y="2446701"/>
            <a:ext cx="3767958" cy="2166396"/>
          </a:xfrm>
          <a:prstGeom prst="flowChartInputOutput">
            <a:avLst/>
          </a:prstGeom>
          <a:solidFill>
            <a:schemeClr val="tx2">
              <a:lumMod val="90000"/>
              <a:lumOff val="10000"/>
              <a:alpha val="84741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 dirty="0"/>
          </a:p>
        </p:txBody>
      </p:sp>
      <p:sp>
        <p:nvSpPr>
          <p:cNvPr id="7" name="Data 6">
            <a:extLst>
              <a:ext uri="{FF2B5EF4-FFF2-40B4-BE49-F238E27FC236}">
                <a16:creationId xmlns:a16="http://schemas.microsoft.com/office/drawing/2014/main" id="{6A2C5D2E-A74F-9D6D-6043-BEC7755A73E7}"/>
              </a:ext>
            </a:extLst>
          </p:cNvPr>
          <p:cNvSpPr/>
          <p:nvPr/>
        </p:nvSpPr>
        <p:spPr>
          <a:xfrm>
            <a:off x="4212032" y="2446700"/>
            <a:ext cx="3767958" cy="2166397"/>
          </a:xfrm>
          <a:prstGeom prst="flowChartInputOutput">
            <a:avLst/>
          </a:prstGeom>
          <a:solidFill>
            <a:schemeClr val="tx2">
              <a:lumMod val="90000"/>
              <a:lumOff val="10000"/>
              <a:alpha val="8496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  <p:sp>
        <p:nvSpPr>
          <p:cNvPr id="8" name="Data 7">
            <a:extLst>
              <a:ext uri="{FF2B5EF4-FFF2-40B4-BE49-F238E27FC236}">
                <a16:creationId xmlns:a16="http://schemas.microsoft.com/office/drawing/2014/main" id="{11AFBB78-7A0D-A712-6E28-3A2FA78E6580}"/>
              </a:ext>
            </a:extLst>
          </p:cNvPr>
          <p:cNvSpPr/>
          <p:nvPr/>
        </p:nvSpPr>
        <p:spPr>
          <a:xfrm>
            <a:off x="706832" y="2446699"/>
            <a:ext cx="3767958" cy="2166397"/>
          </a:xfrm>
          <a:prstGeom prst="flowChartInputOutput">
            <a:avLst/>
          </a:prstGeom>
          <a:solidFill>
            <a:schemeClr val="tx2">
              <a:lumMod val="90000"/>
              <a:lumOff val="10000"/>
              <a:alpha val="84963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457200" rtl="0" eaLnBrk="1" latinLnBrk="0" hangingPunct="1"/>
            <a:endParaRPr lang="en-IL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C5CB19C-9F72-9992-CD01-6D918F319279}"/>
              </a:ext>
            </a:extLst>
          </p:cNvPr>
          <p:cNvSpPr txBox="1"/>
          <p:nvPr/>
        </p:nvSpPr>
        <p:spPr>
          <a:xfrm>
            <a:off x="8454069" y="3186138"/>
            <a:ext cx="245137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ctr" defTabSz="457200" rtl="1" eaLnBrk="1" latinLnBrk="0" hangingPunct="1"/>
            <a:r>
              <a:rPr lang="he-IL" b="1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ארבעת הסיכונים</a:t>
            </a:r>
          </a:p>
          <a:p>
            <a:pPr marL="0" algn="ctr" defTabSz="457200" rtl="1" eaLnBrk="1" latinLnBrk="0" hangingPunct="1"/>
            <a:endParaRPr lang="he-IL" dirty="0">
              <a:solidFill>
                <a:schemeClr val="bg2"/>
              </a:solidFill>
              <a:latin typeface="Assistant" pitchFamily="2" charset="-79"/>
              <a:cs typeface="Assistant" pitchFamily="2" charset="-79"/>
            </a:endParaRPr>
          </a:p>
          <a:p>
            <a:pPr marL="0" algn="ctr" defTabSz="457200" rtl="1" eaLnBrk="1" latinLnBrk="0" hangingPunct="1"/>
            <a:r>
              <a:rPr lang="he-IL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תשומת לב לסביבת התחנה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214F73D-6052-F9F6-617B-CA4E274EDBC4}"/>
              </a:ext>
            </a:extLst>
          </p:cNvPr>
          <p:cNvSpPr txBox="1"/>
          <p:nvPr/>
        </p:nvSpPr>
        <p:spPr>
          <a:xfrm>
            <a:off x="5051013" y="3186138"/>
            <a:ext cx="228306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algn="ctr" defTabSz="457200" rtl="1" eaLnBrk="1" latinLnBrk="0" hangingPunct="1"/>
            <a:r>
              <a:rPr lang="he-IL" b="1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עקרונות הזהב</a:t>
            </a:r>
          </a:p>
          <a:p>
            <a:pPr marL="0" algn="r" defTabSz="457200" rtl="1" eaLnBrk="1" latinLnBrk="0" hangingPunct="1"/>
            <a:endParaRPr lang="he-IL" dirty="0">
              <a:solidFill>
                <a:schemeClr val="bg2"/>
              </a:solidFill>
              <a:latin typeface="Assistant" pitchFamily="2" charset="-79"/>
              <a:cs typeface="Assistant" pitchFamily="2" charset="-79"/>
            </a:endParaRPr>
          </a:p>
          <a:p>
            <a:pPr marL="0" algn="r" defTabSz="457200" rtl="1" eaLnBrk="1" latinLnBrk="0" hangingPunct="1"/>
            <a:r>
              <a:rPr lang="he-IL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התנהלות בסמוך למסילה</a:t>
            </a:r>
            <a:endParaRPr lang="en-IL" dirty="0">
              <a:solidFill>
                <a:schemeClr val="bg2"/>
              </a:solidFill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CF381E2-2A92-CCE3-663A-AECEBCCD42F3}"/>
              </a:ext>
            </a:extLst>
          </p:cNvPr>
          <p:cNvSpPr txBox="1"/>
          <p:nvPr/>
        </p:nvSpPr>
        <p:spPr>
          <a:xfrm>
            <a:off x="938154" y="3186138"/>
            <a:ext cx="30425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ctr" defTabSz="457200" rtl="1" eaLnBrk="1" latinLnBrk="0" hangingPunct="1"/>
            <a:r>
              <a:rPr lang="he-IL" b="1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לא בטוחים? מדווחים</a:t>
            </a:r>
          </a:p>
          <a:p>
            <a:pPr marL="0" algn="ctr" defTabSz="457200" rtl="1" eaLnBrk="1" latinLnBrk="0" hangingPunct="1"/>
            <a:endParaRPr lang="he-IL" dirty="0">
              <a:solidFill>
                <a:schemeClr val="bg2"/>
              </a:solidFill>
              <a:latin typeface="Assistant" pitchFamily="2" charset="-79"/>
              <a:cs typeface="Assistant" pitchFamily="2" charset="-79"/>
            </a:endParaRPr>
          </a:p>
          <a:p>
            <a:pPr marL="0" algn="ctr" defTabSz="457200" rtl="1" eaLnBrk="1" latinLnBrk="0" hangingPunct="1"/>
            <a:r>
              <a:rPr lang="he-IL" dirty="0">
                <a:solidFill>
                  <a:schemeClr val="bg2"/>
                </a:solidFill>
                <a:latin typeface="Assistant" pitchFamily="2" charset="-79"/>
                <a:cs typeface="Assistant" pitchFamily="2" charset="-79"/>
              </a:rPr>
              <a:t>חובת הדיווח ותיעוד בכל אירוע</a:t>
            </a:r>
            <a:endParaRPr lang="en-IL" dirty="0">
              <a:solidFill>
                <a:schemeClr val="bg2"/>
              </a:solidFill>
              <a:latin typeface="Assistant" pitchFamily="2" charset="-79"/>
              <a:cs typeface="Assistant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523516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BE3D7C-5895-05E0-84B7-526B1A7949C4}"/>
              </a:ext>
            </a:extLst>
          </p:cNvPr>
          <p:cNvSpPr txBox="1"/>
          <p:nvPr/>
        </p:nvSpPr>
        <p:spPr>
          <a:xfrm>
            <a:off x="7714593" y="0"/>
            <a:ext cx="447740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algn="r" defTabSz="457200" rtl="1" eaLnBrk="1" latinLnBrk="0" hangingPunct="1"/>
            <a:r>
              <a:rPr lang="he-IL" sz="2000" dirty="0">
                <a:latin typeface="Assistant" pitchFamily="2" charset="-79"/>
                <a:cs typeface="Assistant" pitchFamily="2" charset="-79"/>
              </a:rPr>
              <a:t>5. שאלות הערכה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2E4546-0359-CB62-DC89-41980790D599}"/>
              </a:ext>
            </a:extLst>
          </p:cNvPr>
          <p:cNvSpPr txBox="1"/>
          <p:nvPr/>
        </p:nvSpPr>
        <p:spPr>
          <a:xfrm>
            <a:off x="6442841" y="1281667"/>
            <a:ext cx="47086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he-IL" sz="2000" dirty="0">
                <a:latin typeface="Assistant" pitchFamily="2" charset="-79"/>
                <a:cs typeface="Assistant" pitchFamily="2" charset="-79"/>
              </a:rPr>
              <a:t>הערכת אפקטיביות</a:t>
            </a:r>
            <a:endParaRPr lang="en-IL" sz="2000" dirty="0"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C7A33B3-955B-3AB4-05B8-3B4F113D6453}"/>
              </a:ext>
            </a:extLst>
          </p:cNvPr>
          <p:cNvSpPr txBox="1"/>
          <p:nvPr/>
        </p:nvSpPr>
        <p:spPr>
          <a:xfrm>
            <a:off x="5896303" y="1748641"/>
            <a:ext cx="525517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 rtl="1"/>
            <a:r>
              <a:rPr lang="he-IL" dirty="0">
                <a:latin typeface="Assistant" pitchFamily="2" charset="-79"/>
                <a:cs typeface="Assistant" pitchFamily="2" charset="-79"/>
              </a:rPr>
              <a:t>מבדק ידע</a:t>
            </a:r>
          </a:p>
          <a:p>
            <a:pPr algn="r" rtl="1"/>
            <a:endParaRPr lang="en-IL" dirty="0">
              <a:latin typeface="Assistant" pitchFamily="2" charset="-79"/>
              <a:cs typeface="Assistant" pitchFamily="2" charset="-79"/>
            </a:endParaRP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ציין שני סיכוני בטיחות בתחנה. </a:t>
            </a:r>
            <a:endParaRPr lang="en-IL" dirty="0">
              <a:latin typeface="Assistant" pitchFamily="2" charset="-79"/>
              <a:cs typeface="Assistant" pitchFamily="2" charset="-79"/>
            </a:endParaRP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מהי פעולה אסורה ליד מסילה?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מה הצעד הראשון בדיווח אירוע חריג?</a:t>
            </a:r>
            <a:endParaRPr lang="en-IL" dirty="0">
              <a:latin typeface="Assistant" pitchFamily="2" charset="-79"/>
              <a:cs typeface="Assistant" pitchFamily="2" charset="-79"/>
            </a:endParaRP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תן דוגמה לסיטואציה בטוחה ולא בטוחה. </a:t>
            </a:r>
          </a:p>
          <a:p>
            <a:pPr marL="800100" lvl="1" indent="-342900" algn="r" rtl="1">
              <a:buFont typeface="+mj-lt"/>
              <a:buAutoNum type="arabicPeriod"/>
            </a:pPr>
            <a:r>
              <a:rPr lang="he-IL" dirty="0">
                <a:latin typeface="Assistant" pitchFamily="2" charset="-79"/>
                <a:cs typeface="Assistant" pitchFamily="2" charset="-79"/>
              </a:rPr>
              <a:t>מה מטרת הקו הצהוב?</a:t>
            </a:r>
            <a:endParaRPr lang="en-IL" dirty="0">
              <a:latin typeface="Assistant" pitchFamily="2" charset="-79"/>
              <a:cs typeface="Assistant" pitchFamily="2" charset="-79"/>
            </a:endParaRPr>
          </a:p>
          <a:p>
            <a:pPr algn="r" rtl="1"/>
            <a:r>
              <a:rPr lang="en-IL" dirty="0">
                <a:latin typeface="Assistant" pitchFamily="2" charset="-79"/>
                <a:cs typeface="Assistant" pitchFamily="2" charset="-79"/>
              </a:rPr>
              <a:t> </a:t>
            </a:r>
            <a:endParaRPr lang="he-IL" dirty="0">
              <a:latin typeface="Assistant" pitchFamily="2" charset="-79"/>
              <a:cs typeface="Assistant" pitchFamily="2" charset="-79"/>
            </a:endParaRPr>
          </a:p>
        </p:txBody>
      </p:sp>
      <p:pic>
        <p:nvPicPr>
          <p:cNvPr id="2" name="Picture 1" descr="A person and person walking on a platform&#10;&#10;AI-generated content may be incorrect.">
            <a:extLst>
              <a:ext uri="{FF2B5EF4-FFF2-40B4-BE49-F238E27FC236}">
                <a16:creationId xmlns:a16="http://schemas.microsoft.com/office/drawing/2014/main" id="{C9603573-B168-5FBF-3C2E-AAEF3F2776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8020" y="1328738"/>
            <a:ext cx="2599361" cy="389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403665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590</TotalTime>
  <Words>447</Words>
  <Application>Microsoft Macintosh PowerPoint</Application>
  <PresentationFormat>Widescreen</PresentationFormat>
  <Paragraphs>95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Aptos</vt:lpstr>
      <vt:lpstr>Arial</vt:lpstr>
      <vt:lpstr>Assistant</vt:lpstr>
      <vt:lpstr>Grandview Display</vt:lpstr>
      <vt:lpstr>DashVTI</vt:lpstr>
      <vt:lpstr>הבטיחות שלנו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Lior Maman</dc:creator>
  <cp:lastModifiedBy>Lior Maman</cp:lastModifiedBy>
  <cp:revision>47</cp:revision>
  <dcterms:created xsi:type="dcterms:W3CDTF">2025-12-02T07:51:24Z</dcterms:created>
  <dcterms:modified xsi:type="dcterms:W3CDTF">2025-12-03T06:41:34Z</dcterms:modified>
</cp:coreProperties>
</file>

<file path=docProps/thumbnail.jpeg>
</file>